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2"/>
  </p:notesMasterIdLst>
  <p:handoutMasterIdLst>
    <p:handoutMasterId r:id="rId13"/>
  </p:handoutMasterIdLst>
  <p:sldIdLst>
    <p:sldId id="300" r:id="rId2"/>
    <p:sldId id="303" r:id="rId3"/>
    <p:sldId id="293" r:id="rId4"/>
    <p:sldId id="292" r:id="rId5"/>
    <p:sldId id="301" r:id="rId6"/>
    <p:sldId id="302" r:id="rId7"/>
    <p:sldId id="304" r:id="rId8"/>
    <p:sldId id="307" r:id="rId9"/>
    <p:sldId id="306" r:id="rId10"/>
    <p:sldId id="285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596"/>
  </p:normalViewPr>
  <p:slideViewPr>
    <p:cSldViewPr snapToGrid="0">
      <p:cViewPr varScale="1">
        <p:scale>
          <a:sx n="151" d="100"/>
          <a:sy n="151" d="100"/>
        </p:scale>
        <p:origin x="1560" y="200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" y="1380"/>
            <a:ext cx="12188951" cy="685628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-1" y="225630"/>
            <a:ext cx="12188952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AD76-48A7-1442-94AE-6C7C9807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E86C2-A63A-8447-BD43-536AF7B7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CDA11-40FB-9D40-9C65-D932B75A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B380E-2240-6C48-AEE9-338C3DEF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E7677-015F-9042-ACEA-4A71DFF6A9A2}"/>
              </a:ext>
            </a:extLst>
          </p:cNvPr>
          <p:cNvSpPr/>
          <p:nvPr userDrawn="1"/>
        </p:nvSpPr>
        <p:spPr>
          <a:xfrm>
            <a:off x="3048000" y="2967335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ADADAD"/>
                </a:solidFill>
                <a:effectLst/>
                <a:latin typeface="Arial" panose="020B0604020202020204" pitchFamily="34" charset="0"/>
              </a:rPr>
              <a:t>SCENE 3 - BLANKET</a:t>
            </a:r>
            <a:endParaRPr lang="en-US" b="0">
              <a:effectLst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8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58C31-73A9-0241-B791-F8027E36D34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" y="1380"/>
            <a:ext cx="12188949" cy="68562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833" y="1303020"/>
            <a:ext cx="12192658" cy="116586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3392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2A99A9-022F-904C-BCD3-D0085D9C21DA}"/>
              </a:ext>
            </a:extLst>
          </p:cNvPr>
          <p:cNvPicPr>
            <a:picLocks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27" y="1380"/>
            <a:ext cx="12188951" cy="6856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83F414-38B4-454E-A2FB-3DF452F327B5}"/>
              </a:ext>
            </a:extLst>
          </p:cNvPr>
          <p:cNvSpPr/>
          <p:nvPr userDrawn="1"/>
        </p:nvSpPr>
        <p:spPr>
          <a:xfrm>
            <a:off x="-128" y="6442364"/>
            <a:ext cx="12188953" cy="415300"/>
          </a:xfrm>
          <a:prstGeom prst="rect">
            <a:avLst/>
          </a:prstGeom>
          <a:gradFill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7" r:id="rId2"/>
    <p:sldLayoutId id="2147483677" r:id="rId3"/>
    <p:sldLayoutId id="2147483678" r:id="rId4"/>
    <p:sldLayoutId id="2147483658" r:id="rId5"/>
    <p:sldLayoutId id="2147483681" r:id="rId6"/>
    <p:sldLayoutId id="2147483679" r:id="rId7"/>
    <p:sldLayoutId id="2147483675" r:id="rId8"/>
    <p:sldLayoutId id="2147483682" r:id="rId9"/>
    <p:sldLayoutId id="2147483680" r:id="rId10"/>
    <p:sldLayoutId id="2147483676" r:id="rId11"/>
    <p:sldLayoutId id="2147483683" r:id="rId12"/>
    <p:sldLayoutId id="2147483685" r:id="rId13"/>
    <p:sldLayoutId id="2147483686" r:id="rId14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corp.adobe.com/ml/ts-2019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adobe.com/" TargetMode="External"/><Relationship Id="rId2" Type="http://schemas.openxmlformats.org/officeDocument/2006/relationships/hyperlink" Target="https://git.corp.adobe.com/ml/ts-2019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obe Clean Light"/>
              </a:rPr>
              <a:t>Notebooks and Recipes in Data Science Workspace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Chetan Kumar Bhatt, Pankil Doshi, </a:t>
            </a:r>
            <a:r>
              <a:rPr lang="en-US" dirty="0" err="1"/>
              <a:t>Sathya</a:t>
            </a:r>
            <a:r>
              <a:rPr lang="en-US" dirty="0"/>
              <a:t> </a:t>
            </a:r>
            <a:r>
              <a:rPr lang="en-US" dirty="0" err="1"/>
              <a:t>Arun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0"/>
    </mc:Choice>
    <mc:Fallback xmlns="">
      <p:transition spd="slow" advTm="392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79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case: Predict Retail 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18" y="2026024"/>
            <a:ext cx="10569463" cy="4352367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Adobe Clean Light"/>
              </a:rPr>
              <a:t>The data for our use case is ingested on </a:t>
            </a:r>
            <a:br>
              <a:rPr lang="en-US" sz="3200" dirty="0">
                <a:latin typeface="Adobe Clean Light"/>
              </a:rPr>
            </a:br>
            <a:r>
              <a:rPr lang="en-US" sz="3200" b="1" dirty="0">
                <a:latin typeface="Adobe Clean Light"/>
              </a:rPr>
              <a:t>Adobe Experience Platform </a:t>
            </a:r>
            <a:br>
              <a:rPr lang="en-US" sz="3200" b="1">
                <a:latin typeface="Adobe Clean Light"/>
              </a:rPr>
            </a:br>
            <a:r>
              <a:rPr lang="en-US" sz="3200" dirty="0">
                <a:latin typeface="Adobe Clean Light"/>
              </a:rPr>
              <a:t>W</a:t>
            </a:r>
            <a:r>
              <a:rPr lang="en-US" sz="3200">
                <a:latin typeface="Adobe Clean Light"/>
              </a:rPr>
              <a:t>e’ll </a:t>
            </a:r>
            <a:r>
              <a:rPr lang="en-US" sz="3200" dirty="0">
                <a:latin typeface="Adobe Clean Light"/>
              </a:rPr>
              <a:t>learn to create a Machine Learning model to </a:t>
            </a:r>
            <a:br>
              <a:rPr lang="en-US" sz="3200" dirty="0">
                <a:latin typeface="Adobe Clean Light"/>
              </a:rPr>
            </a:br>
            <a:r>
              <a:rPr lang="en-US" sz="3200" dirty="0">
                <a:latin typeface="Adobe Clean Light"/>
              </a:rPr>
              <a:t>predict sales for a retail store using </a:t>
            </a:r>
            <a:br>
              <a:rPr lang="en-US" sz="3200" dirty="0">
                <a:latin typeface="Adobe Clean Light"/>
              </a:rPr>
            </a:br>
            <a:r>
              <a:rPr lang="en-US" sz="3200" b="1" dirty="0">
                <a:latin typeface="Adobe Clean Light"/>
              </a:rPr>
              <a:t>Data Science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94"/>
    </mc:Choice>
    <mc:Fallback xmlns="">
      <p:transition spd="slow" advTm="8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1CEE86-74AE-634C-89C3-DFB6688F4695}"/>
              </a:ext>
            </a:extLst>
          </p:cNvPr>
          <p:cNvSpPr/>
          <p:nvPr/>
        </p:nvSpPr>
        <p:spPr>
          <a:xfrm>
            <a:off x="0" y="6409765"/>
            <a:ext cx="12188825" cy="448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041E405-0563-4866-A3A5-987CC2CF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5" y="866919"/>
            <a:ext cx="12132097" cy="600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5627" y="1674688"/>
            <a:ext cx="2270589" cy="2527442"/>
          </a:xfrm>
          <a:prstGeom prst="rect">
            <a:avLst/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3043" y="1339498"/>
            <a:ext cx="4059884" cy="5518502"/>
          </a:xfrm>
          <a:prstGeom prst="rect">
            <a:avLst/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49754" y="2054711"/>
            <a:ext cx="2182735" cy="3108961"/>
          </a:xfrm>
          <a:prstGeom prst="rect">
            <a:avLst/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093534" y="1534386"/>
            <a:ext cx="1298816" cy="3016099"/>
          </a:xfrm>
          <a:prstGeom prst="rect">
            <a:avLst/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2133679" cy="593725"/>
          </a:xfrm>
        </p:spPr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18" y="1531937"/>
            <a:ext cx="11579384" cy="5029200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Capabilities</a:t>
            </a:r>
          </a:p>
          <a:p>
            <a:pPr marL="551180" lvl="1" indent="-275590"/>
            <a:r>
              <a:rPr lang="en-US" sz="1800" dirty="0">
                <a:latin typeface="Adobe Clean" panose="020B0503020404020204" pitchFamily="34" charset="0"/>
              </a:rPr>
              <a:t>Data Exploration</a:t>
            </a:r>
            <a:endParaRPr lang="en-US" sz="1800" b="1" dirty="0">
              <a:latin typeface="Adobe Clean" panose="020B0503020404020204" pitchFamily="34" charset="0"/>
            </a:endParaRPr>
          </a:p>
          <a:p>
            <a:pPr marL="551180" lvl="1" indent="-275590"/>
            <a:r>
              <a:rPr lang="en-US" sz="1800" dirty="0">
                <a:latin typeface="Adobe Clean" panose="020B0503020404020204" pitchFamily="34" charset="0"/>
              </a:rPr>
              <a:t>Data Visualization</a:t>
            </a:r>
            <a:endParaRPr lang="en-US" sz="1800" dirty="0"/>
          </a:p>
          <a:p>
            <a:pPr marL="551180" lvl="1" indent="-275590"/>
            <a:r>
              <a:rPr lang="en-US" sz="1800" dirty="0">
                <a:latin typeface="Adobe Clean" panose="020B0503020404020204" pitchFamily="34" charset="0"/>
              </a:rPr>
              <a:t>Model Prototyping</a:t>
            </a:r>
          </a:p>
          <a:p>
            <a:pPr marL="551180" lvl="1" indent="-275590"/>
            <a:r>
              <a:rPr lang="en-US" sz="1800" dirty="0">
                <a:latin typeface="Adobe Clean" panose="020B0503020404020204" pitchFamily="34" charset="0"/>
              </a:rPr>
              <a:t>Model Training</a:t>
            </a:r>
          </a:p>
          <a:p>
            <a:pPr marL="551180" lvl="1" indent="-275590"/>
            <a:r>
              <a:rPr lang="en-US" sz="1800" dirty="0">
                <a:latin typeface="Adobe Clean" panose="020B0503020404020204" pitchFamily="34" charset="0"/>
              </a:rPr>
              <a:t>Model Scoring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Access Platform Data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Python, R &amp; Scala Support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Integration with Spark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Schedulable Notebooks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GPU Support</a:t>
            </a:r>
          </a:p>
          <a:p>
            <a:pPr marL="551180" lvl="1" indent="-275590"/>
            <a:r>
              <a:rPr lang="en-US" sz="1800" dirty="0">
                <a:latin typeface="Adobe Clean"/>
              </a:rPr>
              <a:t>Includes Popular Libs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B30819-F07A-4587-BC5C-FDA8470C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76" y="1705637"/>
            <a:ext cx="7763716" cy="4497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7ABC6-0879-084E-AB5B-0B077B58A0D0}"/>
              </a:ext>
            </a:extLst>
          </p:cNvPr>
          <p:cNvSpPr txBox="1"/>
          <p:nvPr/>
        </p:nvSpPr>
        <p:spPr>
          <a:xfrm>
            <a:off x="4043080" y="367553"/>
            <a:ext cx="75124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Data Science Workspace allows Data Scientists to create </a:t>
            </a:r>
            <a:r>
              <a:rPr lang="en-US" sz="2200" dirty="0" err="1"/>
              <a:t>Jupyter</a:t>
            </a:r>
            <a:r>
              <a:rPr lang="en-US" sz="2200" dirty="0"/>
              <a:t> Notebooks through the </a:t>
            </a:r>
            <a:r>
              <a:rPr lang="en-US" sz="2200" dirty="0" err="1"/>
              <a:t>JupyterLab</a:t>
            </a:r>
            <a:r>
              <a:rPr lang="en-US" sz="2200" dirty="0"/>
              <a:t> platform where they can create and edit machine learning workflows. 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9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26"/>
    </mc:Choice>
    <mc:Fallback xmlns="">
      <p:transition spd="slow" advTm="160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7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7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7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7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7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7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50"/>
                            </p:stCondLst>
                            <p:childTnLst>
                              <p:par>
                                <p:cTn id="1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50"/>
                            </p:stCondLst>
                            <p:childTnLst>
                              <p:par>
                                <p:cTn id="18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750"/>
                            </p:stCondLst>
                            <p:childTnLst>
                              <p:par>
                                <p:cTn id="18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50"/>
                            </p:stCondLst>
                            <p:childTnLst>
                              <p:par>
                                <p:cTn id="20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8750"/>
                            </p:stCondLst>
                            <p:childTnLst>
                              <p:par>
                                <p:cTn id="2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9750"/>
                            </p:stCondLst>
                            <p:childTnLst>
                              <p:par>
                                <p:cTn id="2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9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750"/>
                            </p:stCondLst>
                            <p:childTnLst>
                              <p:par>
                                <p:cTn id="2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900" decel="100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900" decel="100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64" y="1288754"/>
            <a:ext cx="10970199" cy="5161357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275590" lvl="1" indent="0">
              <a:buNone/>
            </a:pPr>
            <a:r>
              <a:rPr lang="en-US" sz="2200" dirty="0">
                <a:latin typeface="Adobe Clean Light"/>
              </a:rPr>
              <a:t>Capabilities</a:t>
            </a:r>
          </a:p>
          <a:p>
            <a:pPr marL="751840" lvl="2" indent="-200025"/>
            <a:r>
              <a:rPr lang="en-US" dirty="0"/>
              <a:t>XDM compatible</a:t>
            </a:r>
          </a:p>
          <a:p>
            <a:pPr marL="751840" lvl="2" indent="-200025"/>
            <a:r>
              <a:rPr lang="en-US" dirty="0"/>
              <a:t>Platform data access support</a:t>
            </a:r>
          </a:p>
          <a:p>
            <a:pPr marL="751840" lvl="2" indent="-200025"/>
            <a:r>
              <a:rPr lang="en-US" dirty="0"/>
              <a:t>Support for Spark, </a:t>
            </a:r>
            <a:r>
              <a:rPr lang="en-US" dirty="0" err="1"/>
              <a:t>PySpark</a:t>
            </a:r>
            <a:r>
              <a:rPr lang="en-US" dirty="0"/>
              <a:t>, Python, 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&amp; R</a:t>
            </a:r>
          </a:p>
          <a:p>
            <a:pPr marL="751840" lvl="2" indent="-200025"/>
            <a:r>
              <a:rPr lang="en-US" dirty="0"/>
              <a:t>Configuration management</a:t>
            </a:r>
          </a:p>
          <a:p>
            <a:pPr marL="751840" lvl="2" indent="-200025"/>
            <a:r>
              <a:rPr lang="en-US" dirty="0"/>
              <a:t>Model evaluation </a:t>
            </a:r>
          </a:p>
          <a:p>
            <a:pPr marL="751840" lvl="2" indent="-200025"/>
            <a:r>
              <a:rPr lang="en-US" dirty="0"/>
              <a:t>Ability to schedule experiment runs</a:t>
            </a:r>
          </a:p>
          <a:p>
            <a:pPr marL="751840" lvl="2" indent="-200025"/>
            <a:r>
              <a:rPr lang="en-US" dirty="0"/>
              <a:t>Preserves model lineage</a:t>
            </a:r>
          </a:p>
          <a:p>
            <a:pPr marL="751840" lvl="2" indent="-200025"/>
            <a:r>
              <a:rPr lang="en-US" dirty="0"/>
              <a:t>GPU support</a:t>
            </a:r>
          </a:p>
          <a:p>
            <a:pPr marL="751840" lvl="2" indent="-200025"/>
            <a:r>
              <a:rPr lang="en-US" dirty="0"/>
              <a:t>Feature pipeline</a:t>
            </a:r>
          </a:p>
          <a:p>
            <a:pPr marL="751840" lvl="2" indent="-200025"/>
            <a:r>
              <a:rPr lang="en-US" dirty="0"/>
              <a:t>Real time scoring on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/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8A1E11C-821D-46EA-BE33-819124E0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56" y="1446937"/>
            <a:ext cx="6875922" cy="4648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9A74F-996B-3643-AD36-F5B712E7850C}"/>
              </a:ext>
            </a:extLst>
          </p:cNvPr>
          <p:cNvSpPr txBox="1"/>
          <p:nvPr/>
        </p:nvSpPr>
        <p:spPr>
          <a:xfrm>
            <a:off x="4043080" y="367553"/>
            <a:ext cx="7512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1180" lvl="1" indent="-275590" algn="ctr">
              <a:buNone/>
            </a:pPr>
            <a:r>
              <a:rPr lang="en-US" sz="2200" dirty="0"/>
              <a:t>A Recipe refers to a proprietary algorithm, or an ensemble of algorithms, to help solve specific business problems. </a:t>
            </a:r>
          </a:p>
        </p:txBody>
      </p:sp>
    </p:spTree>
    <p:extLst>
      <p:ext uri="{BB962C8B-B14F-4D97-AF65-F5344CB8AC3E}">
        <p14:creationId xmlns:p14="http://schemas.microsoft.com/office/powerpoint/2010/main" val="35285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69"/>
    </mc:Choice>
    <mc:Fallback xmlns="">
      <p:transition spd="slow" advTm="18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19" y="1349191"/>
            <a:ext cx="5441652" cy="5029200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342900" indent="-342900"/>
            <a:r>
              <a:rPr lang="en-US" dirty="0">
                <a:latin typeface="Adobe Clean Light"/>
              </a:rPr>
              <a:t>Explore data for the lab (~10 mins)</a:t>
            </a:r>
          </a:p>
          <a:p>
            <a:pPr marL="342900" indent="-342900"/>
            <a:r>
              <a:rPr lang="en-US" dirty="0"/>
              <a:t>Import pre-built notebook, run it, tweak it, hack it (~15 mins)</a:t>
            </a:r>
          </a:p>
          <a:p>
            <a:pPr marL="342900" indent="-342900"/>
            <a:r>
              <a:rPr lang="en-US" dirty="0"/>
              <a:t>Build recipe, train it, evaluate it, score it (~15 mins)</a:t>
            </a:r>
          </a:p>
          <a:p>
            <a:pPr marL="342900" indent="-342900"/>
            <a:r>
              <a:rPr lang="en-US" dirty="0">
                <a:latin typeface="Adobe Clean Light"/>
              </a:rPr>
              <a:t>Q/A (~10 mins)</a:t>
            </a:r>
          </a:p>
          <a:p>
            <a:pPr marL="342900" indent="-342900"/>
            <a:r>
              <a:rPr lang="en-US" dirty="0">
                <a:latin typeface="Adobe Clean Light"/>
              </a:rPr>
              <a:t>Contact : #</a:t>
            </a:r>
            <a:r>
              <a:rPr lang="en-US" dirty="0" err="1">
                <a:latin typeface="Adobe Clean Light"/>
              </a:rPr>
              <a:t>dsw</a:t>
            </a:r>
            <a:r>
              <a:rPr lang="en-US" dirty="0">
                <a:latin typeface="Adobe Clean Light"/>
              </a:rPr>
              <a:t>-users</a:t>
            </a:r>
          </a:p>
          <a:p>
            <a:pPr marL="342900" indent="-342900"/>
            <a:r>
              <a:rPr lang="en-US" dirty="0">
                <a:latin typeface="Adobe Clean Light"/>
                <a:hlinkClick r:id="rId2"/>
              </a:rPr>
              <a:t>https://git.corp.adobe.com/ml/ts-2019</a:t>
            </a:r>
            <a:endParaRPr lang="en-US" dirty="0">
              <a:latin typeface="Adobe Clean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2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94"/>
    </mc:Choice>
    <mc:Fallback xmlns="">
      <p:transition spd="slow" advTm="8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1931711"/>
          </a:xfrm>
        </p:spPr>
        <p:txBody>
          <a:bodyPr/>
          <a:lstStyle/>
          <a:p>
            <a:pPr algn="ctr"/>
            <a:r>
              <a:rPr lang="en-US" sz="11500" dirty="0"/>
              <a:t>Lab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664" y="2609636"/>
            <a:ext cx="10970199" cy="3840476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275590" lvl="1" indent="0">
              <a:buNone/>
            </a:pPr>
            <a:r>
              <a:rPr lang="en-US" sz="2200" dirty="0">
                <a:latin typeface="Adobe Clean Light"/>
              </a:rPr>
              <a:t>Volunteers</a:t>
            </a:r>
          </a:p>
          <a:p>
            <a:pPr marL="751840" lvl="2" indent="-200025"/>
            <a:r>
              <a:rPr lang="en-US" dirty="0" err="1"/>
              <a:t>Sayash</a:t>
            </a:r>
            <a:r>
              <a:rPr lang="en-US" dirty="0"/>
              <a:t> Kumar</a:t>
            </a:r>
          </a:p>
          <a:p>
            <a:pPr marL="751840" lvl="2" indent="-200025"/>
            <a:r>
              <a:rPr lang="en-US" dirty="0" err="1"/>
              <a:t>Arunkumar</a:t>
            </a:r>
            <a:r>
              <a:rPr lang="en-US" dirty="0"/>
              <a:t> </a:t>
            </a:r>
            <a:r>
              <a:rPr lang="en-US" dirty="0" err="1"/>
              <a:t>Puppala</a:t>
            </a:r>
            <a:endParaRPr lang="en-US" dirty="0"/>
          </a:p>
          <a:p>
            <a:pPr marL="751840" lvl="2" indent="-200025"/>
            <a:r>
              <a:rPr lang="en-US" dirty="0" err="1"/>
              <a:t>Arun</a:t>
            </a:r>
            <a:r>
              <a:rPr lang="en-US" dirty="0"/>
              <a:t> </a:t>
            </a:r>
            <a:r>
              <a:rPr lang="en-US" dirty="0" err="1"/>
              <a:t>Kalyaanasundaram</a:t>
            </a:r>
            <a:endParaRPr lang="en-US" dirty="0"/>
          </a:p>
          <a:p>
            <a:pPr marL="751840" lvl="2" indent="-200025"/>
            <a:r>
              <a:rPr lang="en-US" dirty="0" err="1"/>
              <a:t>Vijeth</a:t>
            </a:r>
            <a:r>
              <a:rPr lang="en-US" dirty="0"/>
              <a:t> </a:t>
            </a:r>
            <a:r>
              <a:rPr lang="en-US" dirty="0" err="1"/>
              <a:t>Lomada</a:t>
            </a:r>
            <a:endParaRPr lang="en-US" dirty="0"/>
          </a:p>
          <a:p>
            <a:pPr marL="751840" lvl="2" indent="-200025"/>
            <a:r>
              <a:rPr lang="en-US" dirty="0"/>
              <a:t>Tatsuya Ishii</a:t>
            </a:r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94"/>
    </mc:Choice>
    <mc:Fallback xmlns="">
      <p:transition spd="slow" advTm="8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1931711"/>
          </a:xfrm>
        </p:spPr>
        <p:txBody>
          <a:bodyPr/>
          <a:lstStyle/>
          <a:p>
            <a:pPr algn="ctr"/>
            <a:r>
              <a:rPr lang="en-US" sz="11500" dirty="0"/>
              <a:t>Lab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664" y="2609636"/>
            <a:ext cx="11579384" cy="3840476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275590" lvl="1" indent="0">
              <a:buNone/>
            </a:pPr>
            <a:r>
              <a:rPr lang="en-US" sz="4800" dirty="0">
                <a:latin typeface="Adobe Clean Light"/>
                <a:hlinkClick r:id="rId2"/>
              </a:rPr>
              <a:t>https://git.corp.adobe.com/ml/ts-2019</a:t>
            </a:r>
            <a:r>
              <a:rPr lang="en-US" sz="4800" dirty="0">
                <a:latin typeface="Adobe Clean Light"/>
              </a:rPr>
              <a:t> (VPN)</a:t>
            </a:r>
          </a:p>
          <a:p>
            <a:pPr marL="275590" lvl="1" indent="0">
              <a:buNone/>
            </a:pPr>
            <a:r>
              <a:rPr lang="en-US" sz="4400" dirty="0">
                <a:latin typeface="Adobe Clean Light"/>
                <a:hlinkClick r:id="rId3"/>
              </a:rPr>
              <a:t>https://platform.adobe.com</a:t>
            </a:r>
            <a:endParaRPr lang="en-US" sz="4400" dirty="0">
              <a:latin typeface="Adobe Clean Light"/>
            </a:endParaRPr>
          </a:p>
          <a:p>
            <a:pPr marL="275590" lvl="1" indent="0">
              <a:buNone/>
            </a:pPr>
            <a:r>
              <a:rPr lang="en-US" sz="4400" dirty="0" err="1">
                <a:latin typeface="Adobe Clean Light"/>
              </a:rPr>
              <a:t>dswlabs+user</a:t>
            </a:r>
            <a:r>
              <a:rPr lang="en-US" sz="4400" b="1" dirty="0">
                <a:solidFill>
                  <a:srgbClr val="FF0000"/>
                </a:solidFill>
                <a:latin typeface="Adobe Clean Light"/>
              </a:rPr>
              <a:t>&lt;&lt;ROW_NUMBER&gt;&gt;</a:t>
            </a:r>
            <a:r>
              <a:rPr lang="en-US" sz="4400" dirty="0">
                <a:latin typeface="Adobe Clean Light"/>
              </a:rPr>
              <a:t>@gmail.com</a:t>
            </a:r>
          </a:p>
          <a:p>
            <a:pPr marL="275590" lvl="1" indent="0">
              <a:buNone/>
            </a:pPr>
            <a:r>
              <a:rPr lang="en-US" sz="4400" dirty="0">
                <a:latin typeface="Adobe Clean Light"/>
              </a:rPr>
              <a:t>Techsummit19</a:t>
            </a:r>
          </a:p>
          <a:p>
            <a:pPr marL="275590" lvl="1" indent="0">
              <a:buNone/>
            </a:pPr>
            <a:endParaRPr lang="en-US" sz="4400" dirty="0">
              <a:latin typeface="Adobe Cle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86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94"/>
    </mc:Choice>
    <mc:Fallback xmlns="">
      <p:transition spd="slow" advTm="833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you 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19" y="1349191"/>
            <a:ext cx="10514466" cy="2832391"/>
          </a:xfrm>
        </p:spPr>
        <p:txBody>
          <a:bodyPr vert="horz" lIns="108829" tIns="54414" rIns="108829" bIns="54414" rtlCol="0" anchor="t">
            <a:normAutofit/>
          </a:bodyPr>
          <a:lstStyle/>
          <a:p>
            <a:pPr marL="342900" indent="-342900"/>
            <a:r>
              <a:rPr lang="en-US" dirty="0">
                <a:latin typeface="Adobe Clean Light"/>
              </a:rPr>
              <a:t>Explored data within platform.</a:t>
            </a:r>
          </a:p>
          <a:p>
            <a:pPr marL="342900" indent="-342900"/>
            <a:r>
              <a:rPr lang="en-US" dirty="0">
                <a:latin typeface="Adobe Clean Light"/>
              </a:rPr>
              <a:t>Imported notebook, explored features, build various models, picked the best performing model.</a:t>
            </a:r>
          </a:p>
          <a:p>
            <a:pPr marL="342900" indent="-342900"/>
            <a:r>
              <a:rPr lang="en-US" dirty="0">
                <a:latin typeface="Adobe Clean Light"/>
              </a:rPr>
              <a:t>Packaged best performing model as recipe and went through lifecycle of training, evaluating and scoring.</a:t>
            </a:r>
          </a:p>
          <a:p>
            <a:pPr marL="342900" indent="-342900"/>
            <a:r>
              <a:rPr lang="en-US" dirty="0">
                <a:latin typeface="Adobe Clean Light"/>
              </a:rPr>
              <a:t>Good job everyone!!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94"/>
    </mc:Choice>
    <mc:Fallback xmlns="">
      <p:transition spd="slow" advTm="8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- Amador - 2018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7697</TotalTime>
  <Words>269</Words>
  <Application>Microsoft Macintosh PowerPoint</Application>
  <PresentationFormat>Custom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Adobe Clean</vt:lpstr>
      <vt:lpstr>Adobe Clean Light</vt:lpstr>
      <vt:lpstr>Arial</vt:lpstr>
      <vt:lpstr>Calibri</vt:lpstr>
      <vt:lpstr>Wingdings</vt:lpstr>
      <vt:lpstr>Adobe Master - Amador - 2018</vt:lpstr>
      <vt:lpstr>Notebooks and Recipes in Data Science Workspace</vt:lpstr>
      <vt:lpstr>Use case: Predict Retail Sales</vt:lpstr>
      <vt:lpstr>Data Science Workspace</vt:lpstr>
      <vt:lpstr>Notebooks</vt:lpstr>
      <vt:lpstr>Recipes</vt:lpstr>
      <vt:lpstr>Lab Agenda</vt:lpstr>
      <vt:lpstr>Lab Ride</vt:lpstr>
      <vt:lpstr>Lab Details</vt:lpstr>
      <vt:lpstr>What all you achieved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Wendy Grim</dc:creator>
  <cp:lastModifiedBy>Chetan Kumar Bhatt</cp:lastModifiedBy>
  <cp:revision>23</cp:revision>
  <dcterms:created xsi:type="dcterms:W3CDTF">2009-08-20T18:55:32Z</dcterms:created>
  <dcterms:modified xsi:type="dcterms:W3CDTF">2019-02-05T18:24:35Z</dcterms:modified>
</cp:coreProperties>
</file>